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68" autoAdjust="0"/>
  </p:normalViewPr>
  <p:slideViewPr>
    <p:cSldViewPr>
      <p:cViewPr varScale="1">
        <p:scale>
          <a:sx n="110" d="100"/>
          <a:sy n="110" d="100"/>
        </p:scale>
        <p:origin x="-40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CC86E5-42F9-4A9F-912F-FA2E9B375814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989D2-0B2D-4BE0-9DF7-C19D53139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30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6364F-209E-4797-AD83-6250D954BFEC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99B9E-E2B6-4097-85C9-F628381D11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457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6364F-209E-4797-AD83-6250D954BFEC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99B9E-E2B6-4097-85C9-F628381D11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171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6364F-209E-4797-AD83-6250D954BFEC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99B9E-E2B6-4097-85C9-F628381D11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568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6364F-209E-4797-AD83-6250D954BFEC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99B9E-E2B6-4097-85C9-F628381D11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16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6364F-209E-4797-AD83-6250D954BFEC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99B9E-E2B6-4097-85C9-F628381D11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910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6364F-209E-4797-AD83-6250D954BFEC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99B9E-E2B6-4097-85C9-F628381D11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642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6364F-209E-4797-AD83-6250D954BFEC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99B9E-E2B6-4097-85C9-F628381D11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070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6364F-209E-4797-AD83-6250D954BFEC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99B9E-E2B6-4097-85C9-F628381D11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537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6364F-209E-4797-AD83-6250D954BFEC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99B9E-E2B6-4097-85C9-F628381D11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440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6364F-209E-4797-AD83-6250D954BFEC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99B9E-E2B6-4097-85C9-F628381D11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168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6364F-209E-4797-AD83-6250D954BFEC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99B9E-E2B6-4097-85C9-F628381D11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985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6364F-209E-4797-AD83-6250D954BFEC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99B9E-E2B6-4097-85C9-F628381D11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704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Retaining existing trees on residential development sites</a:t>
            </a:r>
            <a:br>
              <a:rPr lang="en-GB" dirty="0" smtClean="0"/>
            </a:br>
            <a:r>
              <a:rPr lang="en-GB" dirty="0" smtClean="0"/>
              <a:t> in Bristol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23120"/>
          </a:xfrm>
        </p:spPr>
        <p:txBody>
          <a:bodyPr>
            <a:normAutofit fontScale="85000" lnSpcReduction="20000"/>
          </a:bodyPr>
          <a:lstStyle/>
          <a:p>
            <a:r>
              <a:rPr lang="en-GB" sz="3800" b="1" dirty="0" smtClean="0"/>
              <a:t>Vassili Papastavrou</a:t>
            </a:r>
            <a:r>
              <a:rPr lang="en-GB" dirty="0" smtClean="0"/>
              <a:t>,</a:t>
            </a:r>
            <a:br>
              <a:rPr lang="en-GB" dirty="0" smtClean="0"/>
            </a:br>
            <a:r>
              <a:rPr lang="en-GB" dirty="0" smtClean="0"/>
              <a:t>Secretary Bristol Tree </a:t>
            </a:r>
            <a:r>
              <a:rPr lang="en-GB" dirty="0" smtClean="0"/>
              <a:t>Forum</a:t>
            </a:r>
          </a:p>
          <a:p>
            <a:endParaRPr lang="en-GB" dirty="0" smtClean="0"/>
          </a:p>
          <a:p>
            <a:r>
              <a:rPr lang="en-GB" dirty="0" smtClean="0"/>
              <a:t>Trees and Design Action Group Meeting Working </a:t>
            </a:r>
            <a:r>
              <a:rPr lang="en-GB" dirty="0"/>
              <a:t>with Trees on New </a:t>
            </a:r>
            <a:r>
              <a:rPr lang="en-GB" dirty="0" smtClean="0"/>
              <a:t>Developments </a:t>
            </a:r>
          </a:p>
          <a:p>
            <a:r>
              <a:rPr lang="en-GB" dirty="0" smtClean="0"/>
              <a:t>14 September 2022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 descr="A close up of a sign&#10;&#10;Description automatically generate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32656"/>
            <a:ext cx="1440159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82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Questions…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Why do some LPAs require developers to build around existing trees but not others? How does one change the culture within a Local Planning Authority? </a:t>
            </a:r>
          </a:p>
          <a:p>
            <a:r>
              <a:rPr lang="en-GB" dirty="0" smtClean="0"/>
              <a:t>Is BS5837 Tree Categorisation still fit for purpose in the climate emergency?</a:t>
            </a:r>
          </a:p>
          <a:p>
            <a:r>
              <a:rPr lang="en-GB" dirty="0" smtClean="0"/>
              <a:t>Can we gather case studies of good examples of residential housing?</a:t>
            </a:r>
          </a:p>
          <a:p>
            <a:r>
              <a:rPr lang="en-GB" dirty="0" smtClean="0"/>
              <a:t>Can the same housing density be achieved?</a:t>
            </a:r>
          </a:p>
          <a:p>
            <a:r>
              <a:rPr lang="en-GB" dirty="0" smtClean="0"/>
              <a:t>What are the additional costs/value of housing? </a:t>
            </a:r>
          </a:p>
          <a:p>
            <a:r>
              <a:rPr lang="en-GB" dirty="0" smtClean="0"/>
              <a:t>Foundations on shrinkable soils (NHBC Ch.  4.2)</a:t>
            </a:r>
            <a:endParaRPr lang="en-GB" dirty="0"/>
          </a:p>
        </p:txBody>
      </p:sp>
      <p:pic>
        <p:nvPicPr>
          <p:cNvPr id="4" name="Picture 3" descr="A close up of a sign&#10;&#10;Description automatically generate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32656"/>
            <a:ext cx="1440159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60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Jam Today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5445224"/>
            <a:ext cx="8229600" cy="111298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Retaining existing trees brings immediate benefits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 descr="A close up of a sign&#10;&#10;Description automatically generate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32656"/>
            <a:ext cx="1440159" cy="1296144"/>
          </a:xfrm>
          <a:prstGeom prst="rect">
            <a:avLst/>
          </a:prstGeom>
        </p:spPr>
      </p:pic>
      <p:pic>
        <p:nvPicPr>
          <p:cNvPr id="5122" name="Picture 2" descr="C:\Users\Vassili\Desktop\TDAG Tree talk\Newfoundland Road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7920880" cy="420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678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Bristol </a:t>
            </a:r>
            <a:r>
              <a:rPr lang="en-GB" dirty="0"/>
              <a:t>T</a:t>
            </a:r>
            <a:r>
              <a:rPr lang="en-GB" dirty="0" smtClean="0"/>
              <a:t>ree Forum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40768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Was set up in 2008 to facilitate community engagement in Bristol’s tree management decisions</a:t>
            </a:r>
          </a:p>
          <a:p>
            <a:r>
              <a:rPr lang="en-GB" dirty="0" smtClean="0"/>
              <a:t>Has an active website, blog and social media presence.</a:t>
            </a:r>
          </a:p>
          <a:p>
            <a:r>
              <a:rPr lang="en-GB" dirty="0" smtClean="0"/>
              <a:t>The sister site Trees for Bristol has mapped all Bristol’s trees</a:t>
            </a:r>
          </a:p>
          <a:p>
            <a:endParaRPr lang="en-GB" dirty="0"/>
          </a:p>
        </p:txBody>
      </p:sp>
      <p:pic>
        <p:nvPicPr>
          <p:cNvPr id="4" name="Picture 3" descr="A close up of a sign&#10;&#10;Description automatically generate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32656"/>
            <a:ext cx="1440159" cy="1296144"/>
          </a:xfrm>
          <a:prstGeom prst="rect">
            <a:avLst/>
          </a:prstGeom>
        </p:spPr>
      </p:pic>
      <p:pic>
        <p:nvPicPr>
          <p:cNvPr id="1027" name="Picture 3" descr="C:\Users\Vassili\Desktop\TDAG Tree talk\Community engagement slide cut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12976"/>
            <a:ext cx="7704856" cy="3426950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54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Planning policies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064896" cy="5040560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Local Planning Policy BCS9: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“Individual green assets should be retained wherever possible and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integrated into new development.”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Local Planning Policy DM17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“All new development should integrate important existing trees”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B</a:t>
            </a:r>
            <a:r>
              <a:rPr lang="en-GB" dirty="0" smtClean="0"/>
              <a:t>ristol Tree Replacement </a:t>
            </a:r>
            <a:r>
              <a:rPr lang="en-GB" dirty="0" smtClean="0"/>
              <a:t>Standard – unintended consequence is that it seems to facilitate removal of trees on development sites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NPPF Mitigation Hierarchy (Para 180a) – cascading decision process </a:t>
            </a:r>
          </a:p>
          <a:p>
            <a:pPr marL="0" indent="0">
              <a:buNone/>
            </a:pPr>
            <a:r>
              <a:rPr lang="en-GB" dirty="0" smtClean="0"/>
              <a:t>     (Avoid → minimise → remediate →compensate)</a:t>
            </a:r>
          </a:p>
          <a:p>
            <a:endParaRPr lang="en-GB" dirty="0" smtClean="0"/>
          </a:p>
          <a:p>
            <a:r>
              <a:rPr lang="en-GB" sz="3400" b="1" dirty="0" smtClean="0"/>
              <a:t>……But the pressure to build houses regardless seems to over-ride all other planning policies in </a:t>
            </a:r>
            <a:r>
              <a:rPr lang="en-GB" sz="3400" b="1" dirty="0" smtClean="0"/>
              <a:t>Bristol.  We are losing large form trees all over Bristol.</a:t>
            </a:r>
            <a:endParaRPr lang="en-GB" sz="3400" b="1" dirty="0" smtClean="0"/>
          </a:p>
        </p:txBody>
      </p:sp>
      <p:pic>
        <p:nvPicPr>
          <p:cNvPr id="4" name="Picture 3" descr="A close up of a sign&#10;&#10;Description automatically generate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32656"/>
            <a:ext cx="1440159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86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Filwood</a:t>
            </a:r>
            <a:r>
              <a:rPr lang="en-GB" dirty="0" smtClean="0"/>
              <a:t> Park….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 descr="A close up of a sign&#10;&#10;Description automatically generate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32656"/>
            <a:ext cx="1440159" cy="1296144"/>
          </a:xfrm>
          <a:prstGeom prst="rect">
            <a:avLst/>
          </a:prstGeom>
        </p:spPr>
      </p:pic>
      <p:pic>
        <p:nvPicPr>
          <p:cNvPr id="2050" name="Picture 2" descr="C:\Users\Vassili\Desktop\TDAG Tree talk\Filwood Park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67" y="1850914"/>
            <a:ext cx="431067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Vassili\Desktop\TDAG Tree talk\Filwood Park 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25351"/>
            <a:ext cx="4377482" cy="415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1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Newfoundland Road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00808"/>
            <a:ext cx="8131761" cy="4464496"/>
          </a:xfrm>
        </p:spPr>
      </p:pic>
      <p:pic>
        <p:nvPicPr>
          <p:cNvPr id="6" name="Picture 5" descr="A close up of a sign&#10;&#10;Description automatically generate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32656"/>
            <a:ext cx="1440159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77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Lower Ashley Road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44824"/>
            <a:ext cx="8275276" cy="4680520"/>
          </a:xfrm>
        </p:spPr>
      </p:pic>
      <p:pic>
        <p:nvPicPr>
          <p:cNvPr id="4" name="Picture 3" descr="A close up of a sign&#10;&#10;Description automatically generate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32656"/>
            <a:ext cx="1440159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74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Hengrove</a:t>
            </a:r>
            <a:r>
              <a:rPr lang="en-GB" dirty="0" smtClean="0"/>
              <a:t> Leisure Park</a:t>
            </a:r>
            <a:endParaRPr lang="en-GB" dirty="0"/>
          </a:p>
        </p:txBody>
      </p:sp>
      <p:pic>
        <p:nvPicPr>
          <p:cNvPr id="4" name="Picture 3" descr="A close up of a sign&#10;&#10;Description automatically generate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32656"/>
            <a:ext cx="1440159" cy="129614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1" y="1782759"/>
            <a:ext cx="8424936" cy="323041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755576" y="5229200"/>
            <a:ext cx="76328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/>
              <a:t>All the plane trees in this carpark (and many others – a total of 277 trees) will be removed to build houses on the carpark &amp; elsewhere on the site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7540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Changing the Culture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Bristol Tree Forum provides detailed comments on important planning applications but by the time there is a formal application it is too late.  So, the comments are ignored</a:t>
            </a:r>
          </a:p>
          <a:p>
            <a:r>
              <a:rPr lang="en-GB" dirty="0" smtClean="0"/>
              <a:t>Planning Committee members are mostly unaware of Bristol’s Green Planning Policies and the opportunities to build better by retaining existing trees</a:t>
            </a:r>
          </a:p>
          <a:p>
            <a:r>
              <a:rPr lang="en-GB" dirty="0" smtClean="0"/>
              <a:t>Retaining existing trees is controversial and instead people (and the media) prefer to focus on planting new trees on the outskirts of the city</a:t>
            </a:r>
          </a:p>
          <a:p>
            <a:r>
              <a:rPr lang="en-GB" dirty="0" smtClean="0"/>
              <a:t>We’ve tried writing blogs….</a:t>
            </a:r>
          </a:p>
          <a:p>
            <a:endParaRPr lang="en-GB" dirty="0"/>
          </a:p>
        </p:txBody>
      </p:sp>
      <p:pic>
        <p:nvPicPr>
          <p:cNvPr id="4" name="Picture 3" descr="A close up of a sign&#10;&#10;Description automatically generate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32656"/>
            <a:ext cx="1440159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955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C:\Users\Vassili\Desktop\TDAG Tree talk\New Developments should be built around existing tre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2656"/>
            <a:ext cx="5976664" cy="598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474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1412</TotalTime>
  <Words>375</Words>
  <Application>Microsoft Office PowerPoint</Application>
  <PresentationFormat>On-screen Show (4:3)</PresentationFormat>
  <Paragraphs>43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Retaining existing trees on residential development sites  in Bristol</vt:lpstr>
      <vt:lpstr>The Bristol Tree Forum</vt:lpstr>
      <vt:lpstr>Planning policies</vt:lpstr>
      <vt:lpstr>Filwood Park….</vt:lpstr>
      <vt:lpstr>Newfoundland Road</vt:lpstr>
      <vt:lpstr>Lower Ashley Road</vt:lpstr>
      <vt:lpstr>Hengrove Leisure Park</vt:lpstr>
      <vt:lpstr>Changing the Culture</vt:lpstr>
      <vt:lpstr>PowerPoint Presentation</vt:lpstr>
      <vt:lpstr>Some Questions…</vt:lpstr>
      <vt:lpstr>Jam Today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Retain exi</dc:title>
  <dc:creator>Vassili</dc:creator>
  <cp:lastModifiedBy>Vassili</cp:lastModifiedBy>
  <cp:revision>18</cp:revision>
  <dcterms:created xsi:type="dcterms:W3CDTF">2022-09-13T11:54:29Z</dcterms:created>
  <dcterms:modified xsi:type="dcterms:W3CDTF">2022-09-14T12:29:55Z</dcterms:modified>
</cp:coreProperties>
</file>